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5441" autoAdjust="0"/>
  </p:normalViewPr>
  <p:slideViewPr>
    <p:cSldViewPr snapToGrid="0">
      <p:cViewPr varScale="1">
        <p:scale>
          <a:sx n="18" d="100"/>
          <a:sy n="18" d="100"/>
        </p:scale>
        <p:origin x="111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0CAE3-288B-410F-92C2-339A8B831974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AC279-4436-4C23-AFE0-BAAFBF2BD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8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AC279-4436-4C23-AFE0-BAAFBF2BD11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42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E8AC-3B60-4911-AE0D-51DAF20E2ECC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10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E8AC-3B60-4911-AE0D-51DAF20E2ECC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01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E8AC-3B60-4911-AE0D-51DAF20E2ECC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5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E8AC-3B60-4911-AE0D-51DAF20E2ECC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2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E8AC-3B60-4911-AE0D-51DAF20E2ECC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83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E8AC-3B60-4911-AE0D-51DAF20E2ECC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5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E8AC-3B60-4911-AE0D-51DAF20E2ECC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3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E8AC-3B60-4911-AE0D-51DAF20E2ECC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8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E8AC-3B60-4911-AE0D-51DAF20E2ECC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E8AC-3B60-4911-AE0D-51DAF20E2ECC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4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E8AC-3B60-4911-AE0D-51DAF20E2ECC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8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2E8AC-3B60-4911-AE0D-51DAF20E2ECC}" type="datetimeFigureOut">
              <a:rPr lang="en-US" smtClean="0"/>
              <a:t>9/26/2019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8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eg"/><Relationship Id="rId15" Type="http://schemas.openxmlformats.org/officeDocument/2006/relationships/image" Target="../media/image1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Arrow: Down 66">
            <a:extLst>
              <a:ext uri="{FF2B5EF4-FFF2-40B4-BE49-F238E27FC236}">
                <a16:creationId xmlns:a16="http://schemas.microsoft.com/office/drawing/2014/main" id="{4C491FB0-6D2E-4B92-B102-321105A4E519}"/>
              </a:ext>
            </a:extLst>
          </p:cNvPr>
          <p:cNvSpPr/>
          <p:nvPr/>
        </p:nvSpPr>
        <p:spPr>
          <a:xfrm rot="3794382">
            <a:off x="15582661" y="5624153"/>
            <a:ext cx="2287211" cy="4023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AE72D666-680F-43BE-8AC9-A6B231302E77}"/>
              </a:ext>
            </a:extLst>
          </p:cNvPr>
          <p:cNvSpPr/>
          <p:nvPr/>
        </p:nvSpPr>
        <p:spPr>
          <a:xfrm rot="6610796">
            <a:off x="24488550" y="5624154"/>
            <a:ext cx="2287211" cy="4023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03F56A21-8F6D-4117-A5BD-E037EEFFC25D}"/>
              </a:ext>
            </a:extLst>
          </p:cNvPr>
          <p:cNvSpPr/>
          <p:nvPr/>
        </p:nvSpPr>
        <p:spPr>
          <a:xfrm rot="7915938">
            <a:off x="31156807" y="9599157"/>
            <a:ext cx="2287211" cy="4023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8CE1C15B-4B3F-40E0-A9BD-0DECA9123D57}"/>
              </a:ext>
            </a:extLst>
          </p:cNvPr>
          <p:cNvSpPr/>
          <p:nvPr/>
        </p:nvSpPr>
        <p:spPr>
          <a:xfrm rot="20651711">
            <a:off x="9391781" y="18820802"/>
            <a:ext cx="2287211" cy="4023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BF99253E-8687-4EB4-A07C-B73FB8A47D1B}"/>
              </a:ext>
            </a:extLst>
          </p:cNvPr>
          <p:cNvSpPr/>
          <p:nvPr/>
        </p:nvSpPr>
        <p:spPr>
          <a:xfrm rot="12588881">
            <a:off x="32556349" y="21811858"/>
            <a:ext cx="2287211" cy="4023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2161F3B9-669B-4373-9A37-14CEFAD386ED}"/>
              </a:ext>
            </a:extLst>
          </p:cNvPr>
          <p:cNvSpPr/>
          <p:nvPr/>
        </p:nvSpPr>
        <p:spPr>
          <a:xfrm rot="13882503">
            <a:off x="28037823" y="27060820"/>
            <a:ext cx="2287211" cy="4023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69EFA1AC-0C0B-442F-B4EC-2E40129AE7B2}"/>
              </a:ext>
            </a:extLst>
          </p:cNvPr>
          <p:cNvSpPr/>
          <p:nvPr/>
        </p:nvSpPr>
        <p:spPr>
          <a:xfrm rot="18895661">
            <a:off x="13029540" y="25788856"/>
            <a:ext cx="2287211" cy="4023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Circular 50">
            <a:extLst>
              <a:ext uri="{FF2B5EF4-FFF2-40B4-BE49-F238E27FC236}">
                <a16:creationId xmlns:a16="http://schemas.microsoft.com/office/drawing/2014/main" id="{9AF94D86-3419-408D-A4F0-4005BA8D584D}"/>
              </a:ext>
            </a:extLst>
          </p:cNvPr>
          <p:cNvSpPr/>
          <p:nvPr/>
        </p:nvSpPr>
        <p:spPr>
          <a:xfrm rot="12373811" flipV="1">
            <a:off x="6496355" y="3991170"/>
            <a:ext cx="30898490" cy="29770304"/>
          </a:xfrm>
          <a:prstGeom prst="circularArrow">
            <a:avLst>
              <a:gd name="adj1" fmla="val 12500"/>
              <a:gd name="adj2" fmla="val 855326"/>
              <a:gd name="adj3" fmla="val 20457681"/>
              <a:gd name="adj4" fmla="val 976055"/>
              <a:gd name="adj5" fmla="val 9699"/>
            </a:avLst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73055EC9-9D26-468E-88DE-95A17DE68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815" y="2353090"/>
            <a:ext cx="2211685" cy="215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672B9-0181-4888-8B03-1AE6EA83FEAE}"/>
              </a:ext>
            </a:extLst>
          </p:cNvPr>
          <p:cNvSpPr txBox="1"/>
          <p:nvPr/>
        </p:nvSpPr>
        <p:spPr>
          <a:xfrm>
            <a:off x="32649459" y="28611575"/>
            <a:ext cx="10365441" cy="378565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Acknowledgments: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Dan Maxwell - Associate University Librarian at the University of Florida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Plato Smith - Data Management Librarian at the University of Florida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Robert Phillips - Information Technologist, George A.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Smathers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Libraries at the University of Florida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Peter Fredrick - Research Professor in the Department of Wildlife Ecology and Conservation at the University of Florida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Steve Beck - Research Coordinator for Lone Cabbage Reef Restoration Project at the University of Florida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Sarah Meyer - Health Sciences Librarian at the University of Florida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E7F1E2-CBFB-4E49-91C8-BDEAC333A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001"/>
          <a:stretch/>
        </p:blipFill>
        <p:spPr>
          <a:xfrm>
            <a:off x="32651700" y="10228029"/>
            <a:ext cx="10324227" cy="1145087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 descr="A picture containing sky, outdoor, water, person&#10;&#10;Description automatically generated">
            <a:extLst>
              <a:ext uri="{FF2B5EF4-FFF2-40B4-BE49-F238E27FC236}">
                <a16:creationId xmlns:a16="http://schemas.microsoft.com/office/drawing/2014/main" id="{7D91C3DB-754C-49B0-A516-C85D24731D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75" y="7493525"/>
            <a:ext cx="9967525" cy="79233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D82D34-C5B0-4324-919E-263414BA2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815" t="12563" r="31712" b="51862"/>
          <a:stretch/>
        </p:blipFill>
        <p:spPr>
          <a:xfrm>
            <a:off x="927500" y="15893170"/>
            <a:ext cx="9930411" cy="79233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4" descr="Image result for python logo">
            <a:extLst>
              <a:ext uri="{FF2B5EF4-FFF2-40B4-BE49-F238E27FC236}">
                <a16:creationId xmlns:a16="http://schemas.microsoft.com/office/drawing/2014/main" id="{3A912FF4-EDBE-43DC-AE74-353E39D6C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25108" b="15933"/>
          <a:stretch/>
        </p:blipFill>
        <p:spPr bwMode="auto">
          <a:xfrm>
            <a:off x="7277100" y="24630178"/>
            <a:ext cx="6787892" cy="257322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5822B1-085D-4F2A-987E-C97A7DC8E4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583" t="20444" r="15694" b="52110"/>
          <a:stretch/>
        </p:blipFill>
        <p:spPr>
          <a:xfrm>
            <a:off x="15190838" y="26488103"/>
            <a:ext cx="13981471" cy="581543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Picture 6" descr="Image result for rstudio shiny app logo">
            <a:extLst>
              <a:ext uri="{FF2B5EF4-FFF2-40B4-BE49-F238E27FC236}">
                <a16:creationId xmlns:a16="http://schemas.microsoft.com/office/drawing/2014/main" id="{524DA6E9-2BE5-4EC1-B94B-F928023A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1803" y="23354293"/>
            <a:ext cx="6641639" cy="252788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4E7401C-4764-4496-AA14-7D33945D4A5A}"/>
              </a:ext>
            </a:extLst>
          </p:cNvPr>
          <p:cNvSpPr txBox="1"/>
          <p:nvPr/>
        </p:nvSpPr>
        <p:spPr>
          <a:xfrm>
            <a:off x="32622823" y="5860473"/>
            <a:ext cx="10308854" cy="12003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3) Interactive 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Shiny App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6F5297-28DB-44A3-8004-CBC388D22902}"/>
              </a:ext>
            </a:extLst>
          </p:cNvPr>
          <p:cNvSpPr txBox="1"/>
          <p:nvPr/>
        </p:nvSpPr>
        <p:spPr>
          <a:xfrm>
            <a:off x="895350" y="5862950"/>
            <a:ext cx="10058400" cy="1200329"/>
          </a:xfrm>
          <a:prstGeom prst="rect">
            <a:avLst/>
          </a:prstGeom>
          <a:solidFill>
            <a:schemeClr val="bg1">
              <a:alpha val="99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1)  Data </a:t>
            </a:r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Collection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0F8D58-2942-4DFD-9FFD-90ADAA32F165}"/>
              </a:ext>
            </a:extLst>
          </p:cNvPr>
          <p:cNvSpPr txBox="1"/>
          <p:nvPr/>
        </p:nvSpPr>
        <p:spPr>
          <a:xfrm>
            <a:off x="10239039" y="411480"/>
            <a:ext cx="23778882" cy="4170372"/>
          </a:xfrm>
          <a:prstGeom prst="rect">
            <a:avLst/>
          </a:prstGeom>
          <a:solidFill>
            <a:schemeClr val="bg1">
              <a:alpha val="99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ln>
                  <a:solidFill>
                    <a:schemeClr val="bg1"/>
                  </a:solidFill>
                </a:ln>
                <a:latin typeface="Calibri" panose="020F0502020204030204" pitchFamily="34" charset="0"/>
                <a:cs typeface="Calibri" panose="020F0502020204030204" pitchFamily="34" charset="0"/>
              </a:rPr>
              <a:t>Big Changes in the Big Bend:</a:t>
            </a:r>
          </a:p>
          <a:p>
            <a:pPr algn="ctr"/>
            <a:r>
              <a:rPr lang="en-US" sz="10000" b="1" dirty="0">
                <a:ln>
                  <a:solidFill>
                    <a:schemeClr val="bg1"/>
                  </a:solidFill>
                </a:ln>
                <a:latin typeface="Calibri" panose="020F0502020204030204" pitchFamily="34" charset="0"/>
                <a:cs typeface="Calibri" panose="020F0502020204030204" pitchFamily="34" charset="0"/>
              </a:rPr>
              <a:t>A Data Management Story</a:t>
            </a:r>
          </a:p>
          <a:p>
            <a:pPr algn="ctr"/>
            <a:r>
              <a:rPr lang="en-US" sz="6000" b="1" dirty="0">
                <a:ln>
                  <a:solidFill>
                    <a:schemeClr val="bg1"/>
                  </a:solidFill>
                </a:ln>
                <a:latin typeface="Calibri" panose="020F0502020204030204" pitchFamily="34" charset="0"/>
                <a:cs typeface="Calibri" panose="020F0502020204030204" pitchFamily="34" charset="0"/>
              </a:rPr>
              <a:t>Authors: Melissa Moreno, Joe Aufmuth, Dr. Bill Pine</a:t>
            </a:r>
          </a:p>
        </p:txBody>
      </p:sp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A3E45D45-B611-4E73-9095-E98BB40AC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438150"/>
            <a:ext cx="3387685" cy="41529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170D0845-9A8D-4E0D-A72B-03EEDD6CB39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474446"/>
            <a:ext cx="5448300" cy="173252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</p:pic>
      <p:pic>
        <p:nvPicPr>
          <p:cNvPr id="13" name="Picture 4" descr="Image result for snre logo uf">
            <a:extLst>
              <a:ext uri="{FF2B5EF4-FFF2-40B4-BE49-F238E27FC236}">
                <a16:creationId xmlns:a16="http://schemas.microsoft.com/office/drawing/2014/main" id="{4022A965-C2E7-4541-8A2B-F8C9CCEEA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0" y="2590801"/>
            <a:ext cx="8686801" cy="196985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1650401-C850-4E89-9BE8-8CE4CDB29642}"/>
              </a:ext>
            </a:extLst>
          </p:cNvPr>
          <p:cNvSpPr txBox="1"/>
          <p:nvPr/>
        </p:nvSpPr>
        <p:spPr>
          <a:xfrm>
            <a:off x="13500848" y="19394170"/>
            <a:ext cx="18610730" cy="509370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500" b="1" dirty="0" smtClean="0"/>
              <a:t>Promoting Lone </a:t>
            </a:r>
            <a:r>
              <a:rPr lang="en-US" sz="6500" b="1" dirty="0" smtClean="0"/>
              <a:t>Cabbage Reef oyster recovery </a:t>
            </a:r>
            <a:r>
              <a:rPr lang="en-US" sz="6500" b="1" dirty="0"/>
              <a:t>and estuarine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500" b="1" dirty="0" smtClean="0"/>
              <a:t>Living </a:t>
            </a:r>
            <a:r>
              <a:rPr lang="en-US" sz="6500" b="1" dirty="0"/>
              <a:t>data from sensors and field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500" b="1" dirty="0" smtClean="0"/>
              <a:t>Modern </a:t>
            </a:r>
            <a:r>
              <a:rPr lang="en-US" sz="6500" b="1" dirty="0"/>
              <a:t>data workflow 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6500" b="1" dirty="0" smtClean="0"/>
              <a:t>Minimize </a:t>
            </a:r>
            <a:r>
              <a:rPr lang="en-US" sz="6500" b="1" dirty="0"/>
              <a:t>errors to inform ongoing </a:t>
            </a:r>
            <a:r>
              <a:rPr lang="en-US" sz="6500" b="1" dirty="0" smtClean="0"/>
              <a:t>restoration</a:t>
            </a:r>
            <a:endParaRPr lang="en-US" sz="65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DA95670-C0FB-44AA-A31C-91A69687A849}"/>
              </a:ext>
            </a:extLst>
          </p:cNvPr>
          <p:cNvSpPr txBox="1"/>
          <p:nvPr/>
        </p:nvSpPr>
        <p:spPr>
          <a:xfrm>
            <a:off x="32632650" y="7352498"/>
            <a:ext cx="10375227" cy="24314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The Interactive Shiny App allows for agencies and the public to view the results of our data collection. Updates are available within 5 business days of water quality service trip.  </a:t>
            </a:r>
          </a:p>
        </p:txBody>
      </p:sp>
      <p:pic>
        <p:nvPicPr>
          <p:cNvPr id="59" name="Picture 58" descr="A close up of a sign&#10;&#10;Description automatically generated">
            <a:extLst>
              <a:ext uri="{FF2B5EF4-FFF2-40B4-BE49-F238E27FC236}">
                <a16:creationId xmlns:a16="http://schemas.microsoft.com/office/drawing/2014/main" id="{890374DF-DD45-453A-8F66-1EBED30B4E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49281">
            <a:off x="2678667" y="24592656"/>
            <a:ext cx="2320434" cy="643184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D875C93-92B5-4B7E-87DA-7E3ED99830DE}"/>
              </a:ext>
            </a:extLst>
          </p:cNvPr>
          <p:cNvSpPr txBox="1"/>
          <p:nvPr/>
        </p:nvSpPr>
        <p:spPr>
          <a:xfrm>
            <a:off x="19094825" y="5109881"/>
            <a:ext cx="4141693" cy="31700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Cycle begins again with newly added data 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 descr="Image result for UF arcs log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0" y="430306"/>
            <a:ext cx="8686801" cy="1914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" t="3672" r="4393" b="4028"/>
          <a:stretch/>
        </p:blipFill>
        <p:spPr>
          <a:xfrm>
            <a:off x="17638060" y="9483163"/>
            <a:ext cx="7965140" cy="98806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28" name="Picture 4" descr="https://api.qr-code-generator.com/v1/create?access-token=q60VsZMNcxsFakFtW4IBgJfIfgnIWj9934QNRyQKPNLDcZ2DODNf7AIYycJEt9Nf&amp;qr_code_id=11056666&amp;image_format=PNG&amp;image_width=250&amp;foreground_color=%23000000&amp;background_color=%23ffffff&amp;frame_color=%23000000&amp;frame_name=solution-dynamic-web-frame-01&amp;account_frame_id=24&amp;frame_text=&amp;frame_icon_name=&amp;marker_left_template=version17&amp;marker_left_inner_color=&amp;marker_left_outer_color=&amp;marker_right_template=version17&amp;marker_right_inner_color=&amp;marker_right_outer_color=&amp;marker_bottom_template=version17&amp;marker_bottom_inner_color=&amp;marker_bottom_outer_color=&amp;qr_code_logo=no-logo&amp;download=0&amp;error_correction=&amp;qr_code_pattern=rounded-2&amp;rnd=156950292632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0" y="21877337"/>
            <a:ext cx="4289425" cy="555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4E7401C-4764-4496-AA14-7D33945D4A5A}"/>
              </a:ext>
            </a:extLst>
          </p:cNvPr>
          <p:cNvSpPr txBox="1"/>
          <p:nvPr/>
        </p:nvSpPr>
        <p:spPr>
          <a:xfrm>
            <a:off x="15168282" y="25116372"/>
            <a:ext cx="13984942" cy="12003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   2</a:t>
            </a:r>
            <a:r>
              <a:rPr lang="en-US" sz="7200" dirty="0" smtClean="0">
                <a:latin typeface="Arial" panose="020B0604020202020204" pitchFamily="34" charset="0"/>
                <a:cs typeface="Arial" panose="020B0604020202020204" pitchFamily="34" charset="0"/>
              </a:rPr>
              <a:t>)                     Database</a:t>
            </a:r>
            <a:endParaRPr lang="en-US" sz="7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Image result for mysql logo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3588" y="25153257"/>
            <a:ext cx="3484449" cy="114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56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372</TotalTime>
  <Words>187</Words>
  <Application>Microsoft Office PowerPoint</Application>
  <PresentationFormat>Custom</PresentationFormat>
  <Paragraphs>20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Moreno,Melissa M</dc:creator>
  <cp:lastModifiedBy>Moreno,Melissa M</cp:lastModifiedBy>
  <cp:revision>40</cp:revision>
  <dcterms:created xsi:type="dcterms:W3CDTF">2019-09-21T21:00:52Z</dcterms:created>
  <dcterms:modified xsi:type="dcterms:W3CDTF">2019-09-26T13:55:03Z</dcterms:modified>
</cp:coreProperties>
</file>